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80" r:id="rId5"/>
    <p:sldId id="268" r:id="rId6"/>
    <p:sldId id="264" r:id="rId7"/>
    <p:sldId id="260" r:id="rId8"/>
    <p:sldId id="269" r:id="rId9"/>
    <p:sldId id="272" r:id="rId10"/>
    <p:sldId id="263" r:id="rId11"/>
    <p:sldId id="273" r:id="rId12"/>
    <p:sldId id="274" r:id="rId13"/>
    <p:sldId id="270" r:id="rId14"/>
    <p:sldId id="279" r:id="rId15"/>
    <p:sldId id="276" r:id="rId16"/>
    <p:sldId id="275" r:id="rId17"/>
    <p:sldId id="265" r:id="rId18"/>
    <p:sldId id="261" r:id="rId19"/>
    <p:sldId id="262" r:id="rId20"/>
    <p:sldId id="277" r:id="rId21"/>
    <p:sldId id="278" r:id="rId22"/>
    <p:sldId id="271" r:id="rId23"/>
    <p:sldId id="266" r:id="rId24"/>
    <p:sldId id="26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juhtslaidi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4788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522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956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316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8021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619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5192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5657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4351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3255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4927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28C3-041B-4A89-A700-BDCD6E6C6AEC}" type="datetimeFigureOut">
              <a:rPr lang="et-EE" smtClean="0"/>
              <a:t>09.03.2018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9EE2A-29A1-4710-BA39-50D85F14664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7687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ttluuk.github.io/atlas/taxon/Tulipa_sylvestris.html#fn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27883" y="469791"/>
            <a:ext cx="7864475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t-EE" sz="4000"/>
              <a:t>Bioloogiaolümpiaadi </a:t>
            </a:r>
            <a:r>
              <a:rPr lang="et-EE" sz="4000"/>
              <a:t>kaudu </a:t>
            </a:r>
            <a:r>
              <a:rPr lang="et-EE" sz="4000" smtClean="0"/>
              <a:t>taimeteadusse</a:t>
            </a:r>
          </a:p>
          <a:p>
            <a:endParaRPr lang="et-EE" altLang="et-EE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et-EE" altLang="et-EE" sz="2400" b="1">
                <a:latin typeface="Times New Roman" panose="02020603050405020304" pitchFamily="18" charset="0"/>
              </a:rPr>
              <a:t>Toomas Kukk</a:t>
            </a:r>
          </a:p>
          <a:p>
            <a:pPr eaLnBrk="1" hangingPunct="1"/>
            <a:endParaRPr lang="et-EE" altLang="et-EE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et-EE" altLang="et-EE" sz="2400">
                <a:latin typeface="Times New Roman" panose="02020603050405020304" pitchFamily="18" charset="0"/>
              </a:rPr>
              <a:t>Ajakirja Eesti </a:t>
            </a:r>
            <a:r>
              <a:rPr lang="et-EE" altLang="et-EE" sz="2400">
                <a:latin typeface="Times New Roman" panose="02020603050405020304" pitchFamily="18" charset="0"/>
              </a:rPr>
              <a:t>Loodus </a:t>
            </a:r>
            <a:r>
              <a:rPr lang="et-EE" altLang="et-EE" sz="2400" smtClean="0">
                <a:latin typeface="Times New Roman" panose="02020603050405020304" pitchFamily="18" charset="0"/>
              </a:rPr>
              <a:t>peatoimetaja</a:t>
            </a:r>
          </a:p>
          <a:p>
            <a:pPr eaLnBrk="1" hangingPunct="1"/>
            <a:endParaRPr lang="et-EE" altLang="et-EE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et-EE" altLang="et-EE" sz="2400">
                <a:latin typeface="Times New Roman" panose="02020603050405020304" pitchFamily="18" charset="0"/>
              </a:rPr>
              <a:t>EPMÜ põllumajandus- ja keskkonnainstituudi soontaimede herbaariumi (TAA</a:t>
            </a:r>
            <a:r>
              <a:rPr lang="et-EE" altLang="et-EE" sz="2400">
                <a:latin typeface="Times New Roman" panose="02020603050405020304" pitchFamily="18" charset="0"/>
              </a:rPr>
              <a:t>) </a:t>
            </a:r>
            <a:r>
              <a:rPr lang="et-EE" altLang="et-EE" sz="2400" smtClean="0">
                <a:latin typeface="Times New Roman" panose="02020603050405020304" pitchFamily="18" charset="0"/>
              </a:rPr>
              <a:t>kuraator</a:t>
            </a:r>
          </a:p>
          <a:p>
            <a:pPr eaLnBrk="1" hangingPunct="1"/>
            <a:endParaRPr lang="et-EE" altLang="et-EE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et-EE" altLang="et-EE" sz="2400">
                <a:latin typeface="Times New Roman" panose="02020603050405020304" pitchFamily="18" charset="0"/>
              </a:rPr>
              <a:t>Pärandkoosluste kaitse ühingu juhatuse liige </a:t>
            </a:r>
            <a:r>
              <a:rPr lang="et-EE" altLang="et-EE" sz="2400">
                <a:latin typeface="Times New Roman" panose="02020603050405020304" pitchFamily="18" charset="0"/>
              </a:rPr>
              <a:t>ja </a:t>
            </a:r>
            <a:r>
              <a:rPr lang="et-EE" altLang="et-EE" sz="2400" smtClean="0">
                <a:latin typeface="Times New Roman" panose="02020603050405020304" pitchFamily="18" charset="0"/>
              </a:rPr>
              <a:t>projektijuht</a:t>
            </a:r>
          </a:p>
          <a:p>
            <a:pPr eaLnBrk="1" hangingPunct="1"/>
            <a:endParaRPr lang="et-EE" altLang="et-EE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et-EE" altLang="et-EE" sz="2400">
                <a:latin typeface="Times New Roman" panose="02020603050405020304" pitchFamily="18" charset="0"/>
              </a:rPr>
              <a:t>tomkukk@gmail.com, tel. 5189420</a:t>
            </a:r>
          </a:p>
          <a:p>
            <a:pPr eaLnBrk="1" hangingPunct="1"/>
            <a:endParaRPr lang="et-EE" altLang="et-EE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8" y="0"/>
            <a:ext cx="4271231" cy="6858000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67" y="105103"/>
            <a:ext cx="3549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17" y="105103"/>
            <a:ext cx="632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smtClean="0"/>
              <a:t>Pärandkoosluste kaitse ühing (PKÜ) - www.pky.ee</a:t>
            </a:r>
            <a:endParaRPr lang="et-EE" sz="2400"/>
          </a:p>
        </p:txBody>
      </p:sp>
    </p:spTree>
    <p:extLst>
      <p:ext uri="{BB962C8B-B14F-4D97-AF65-F5344CB8AC3E}">
        <p14:creationId xmlns:p14="http://schemas.microsoft.com/office/powerpoint/2010/main" val="5433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207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17" y="105103"/>
            <a:ext cx="632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smtClean="0"/>
              <a:t>Pärandkoosluste kaitse ühing (PKÜ) - www.pky.ee</a:t>
            </a:r>
            <a:endParaRPr lang="et-EE" sz="2400"/>
          </a:p>
        </p:txBody>
      </p:sp>
    </p:spTree>
    <p:extLst>
      <p:ext uri="{BB962C8B-B14F-4D97-AF65-F5344CB8AC3E}">
        <p14:creationId xmlns:p14="http://schemas.microsoft.com/office/powerpoint/2010/main" val="29047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vana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7465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284663" y="260350"/>
            <a:ext cx="46085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Kukk, Toomas; Kull, Tiiu (toim) 2005. Eesti taimede levikuatlas. Eesti maaülikooli põllumajandus- ja keskkonnainstituut, Tartu. 527 lk.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284663" y="1963738"/>
            <a:ext cx="46799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Taimeliikide levikut kirjeldatakse 6’ x 10’ ruudustiku (9 x 11 km) abil.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t-EE" altLang="et-EE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Leiuandmed on jagatud viide klassi: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● taime on leitud aastatel 1971–2005,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◌ aastatel 1921–1970,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∆ enne 1921. aastat,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? liigi leidumine ruudus vaieldav,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+ liik on sellest ruudust hävinud.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211638" y="5084763"/>
            <a:ext cx="47005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Atlases on 1350 levikukaarti, mis on suurem osa Eestist looduslikult, naturaliseerunult ja tulnukana leitud taimeliikidest, alamliikidest või hübriididest. 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50825" y="5084763"/>
            <a:ext cx="38354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t-EE" altLang="et-EE" sz="2000"/>
              <a:t>Atlast hakati koostama 1973 Livia-Maria Laasimeri eestvõttel. Põhilised välitööd toimusid 1973–1985 ja vähemal määral 1998–2000 (</a:t>
            </a:r>
            <a:r>
              <a:rPr lang="et-EE" altLang="et-EE" sz="1800"/>
              <a:t>–</a:t>
            </a:r>
            <a:r>
              <a:rPr lang="et-EE" altLang="et-EE" sz="2000"/>
              <a:t>2005)</a:t>
            </a:r>
          </a:p>
        </p:txBody>
      </p:sp>
    </p:spTree>
    <p:extLst>
      <p:ext uri="{BB962C8B-B14F-4D97-AF65-F5344CB8AC3E}">
        <p14:creationId xmlns:p14="http://schemas.microsoft.com/office/powerpoint/2010/main" val="39472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2662" y="798786"/>
            <a:ext cx="78932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smtClean="0"/>
              <a:t>Eesti soontaimede uus levikuatlas</a:t>
            </a:r>
          </a:p>
          <a:p>
            <a:endParaRPr lang="et-EE" sz="2400" smtClean="0"/>
          </a:p>
          <a:p>
            <a:r>
              <a:rPr lang="et-EE" sz="2400" smtClean="0"/>
              <a:t>uue taimeatlase tööversioon https</a:t>
            </a:r>
            <a:r>
              <a:rPr lang="et-EE" sz="2400"/>
              <a:t>://</a:t>
            </a:r>
            <a:r>
              <a:rPr lang="et-EE" sz="2400"/>
              <a:t>ottluuk.github.io/atlas</a:t>
            </a:r>
            <a:r>
              <a:rPr lang="et-EE" sz="2400" smtClean="0"/>
              <a:t>/</a:t>
            </a:r>
          </a:p>
          <a:p>
            <a:endParaRPr lang="et-EE" sz="2400" smtClean="0"/>
          </a:p>
          <a:p>
            <a:r>
              <a:rPr lang="et-EE" sz="2400" smtClean="0"/>
              <a:t>toetab keskkonnainvesteeringute keskus</a:t>
            </a:r>
          </a:p>
          <a:p>
            <a:endParaRPr lang="et-EE" sz="2400"/>
          </a:p>
          <a:p>
            <a:r>
              <a:rPr lang="et-EE" sz="2400" smtClean="0"/>
              <a:t>välitööd 2014-2018, atlase andmestikku on panustanud </a:t>
            </a:r>
          </a:p>
          <a:p>
            <a:r>
              <a:rPr lang="et-EE" sz="2400" smtClean="0"/>
              <a:t>226 inimest, neist 27 rohkem kui 10 000 kirjega</a:t>
            </a:r>
          </a:p>
          <a:p>
            <a:endParaRPr lang="et-EE" sz="2400"/>
          </a:p>
          <a:p>
            <a:r>
              <a:rPr lang="et-EE" sz="2400" smtClean="0"/>
              <a:t>atlase andmebaasis hetkeseisuga ligi 450 000 vaatlust</a:t>
            </a:r>
          </a:p>
          <a:p>
            <a:r>
              <a:rPr lang="et-EE" sz="2400" smtClean="0"/>
              <a:t>ja 15 500 herbaarlehte</a:t>
            </a:r>
          </a:p>
          <a:p>
            <a:endParaRPr lang="et-EE" sz="2400"/>
          </a:p>
          <a:p>
            <a:r>
              <a:rPr lang="et-EE" sz="2400" smtClean="0"/>
              <a:t>kõiki muid andmebaase kaasav e-atlas valmib selle aasta mais</a:t>
            </a:r>
            <a:endParaRPr lang="et-EE" sz="2400"/>
          </a:p>
        </p:txBody>
      </p:sp>
    </p:spTree>
    <p:extLst>
      <p:ext uri="{BB962C8B-B14F-4D97-AF65-F5344CB8AC3E}">
        <p14:creationId xmlns:p14="http://schemas.microsoft.com/office/powerpoint/2010/main" val="32971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esti_taimelevik_n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9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2072" cy="6858000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04" y="126125"/>
            <a:ext cx="4592249" cy="4004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5116" y="4340121"/>
            <a:ext cx="43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/>
              <a:t>Punane: 1.–2. kaitsekategooria liigid</a:t>
            </a:r>
            <a:r>
              <a:rPr lang="et-EE"/>
              <a:t>. </a:t>
            </a:r>
            <a:r>
              <a:rPr lang="et-EE" smtClean="0"/>
              <a:t>Määratakse koordinaadid </a:t>
            </a:r>
            <a:r>
              <a:rPr lang="et-EE"/>
              <a:t>ja </a:t>
            </a:r>
            <a:r>
              <a:rPr lang="et-EE" smtClean="0"/>
              <a:t>ohtrus</a:t>
            </a:r>
            <a:endParaRPr lang="et-EE"/>
          </a:p>
          <a:p>
            <a:r>
              <a:rPr lang="et-EE" smtClean="0"/>
              <a:t>Sinine </a:t>
            </a:r>
            <a:r>
              <a:rPr lang="et-EE"/>
              <a:t>– </a:t>
            </a:r>
            <a:r>
              <a:rPr lang="et-EE"/>
              <a:t>3. </a:t>
            </a:r>
            <a:r>
              <a:rPr lang="et-EE"/>
              <a:t>kaitsekategooria </a:t>
            </a:r>
            <a:r>
              <a:rPr lang="et-EE" smtClean="0"/>
              <a:t>liigid, muud haruldasemad</a:t>
            </a:r>
            <a:r>
              <a:rPr lang="et-EE"/>
              <a:t>, </a:t>
            </a:r>
            <a:r>
              <a:rPr lang="et-EE" smtClean="0"/>
              <a:t>raskesti määratavad </a:t>
            </a:r>
            <a:r>
              <a:rPr lang="et-EE"/>
              <a:t>jm </a:t>
            </a:r>
            <a:r>
              <a:rPr lang="et-EE"/>
              <a:t>tähelepanu </a:t>
            </a:r>
            <a:r>
              <a:rPr lang="et-EE" smtClean="0"/>
              <a:t>vajavad</a:t>
            </a:r>
          </a:p>
          <a:p>
            <a:endParaRPr lang="et-EE"/>
          </a:p>
          <a:p>
            <a:r>
              <a:rPr lang="et-EE" smtClean="0"/>
              <a:t>Kaldkiri - tuleks võimalusel herbariseerida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050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7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9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179388" y="6237288"/>
            <a:ext cx="6567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Eesti taimede uue levikuatlase ühised välitööd 2015</a:t>
            </a:r>
            <a:endParaRPr lang="en-US" altLang="et-EE" sz="2400"/>
          </a:p>
        </p:txBody>
      </p:sp>
    </p:spTree>
    <p:extLst>
      <p:ext uri="{BB962C8B-B14F-4D97-AF65-F5344CB8AC3E}">
        <p14:creationId xmlns:p14="http://schemas.microsoft.com/office/powerpoint/2010/main" val="25043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5" y="0"/>
            <a:ext cx="2837794" cy="3925615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6067"/>
            <a:ext cx="4640964" cy="3189889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4027"/>
            <a:ext cx="4542975" cy="3273971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35" y="21021"/>
            <a:ext cx="2592423" cy="3584025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66" y="0"/>
            <a:ext cx="2769101" cy="38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2" y="0"/>
            <a:ext cx="8361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283779" y="252249"/>
            <a:ext cx="7956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t-EE" altLang="et-EE" smtClean="0"/>
              <a:t>Metstulbi levik </a:t>
            </a:r>
            <a:r>
              <a:rPr lang="et-EE" altLang="et-EE"/>
              <a:t>uue taimeatlase andmetel (kollased ja rohelised ruudud)</a:t>
            </a:r>
            <a:endParaRPr lang="et-EE" altLang="et-EE"/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7" y="914400"/>
            <a:ext cx="7779407" cy="5834555"/>
          </a:xfrm>
          <a:prstGeom prst="rect">
            <a:avLst/>
          </a:prstGeom>
        </p:spPr>
      </p:pic>
      <p:sp>
        <p:nvSpPr>
          <p:cNvPr id="4" name="Ristkülik 3"/>
          <p:cNvSpPr/>
          <p:nvPr/>
        </p:nvSpPr>
        <p:spPr>
          <a:xfrm>
            <a:off x="7047186" y="1665786"/>
            <a:ext cx="2096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i-FI" smtClean="0">
                <a:solidFill>
                  <a:srgbClr val="006400"/>
                </a:solidFill>
                <a:latin typeface="Noto Sans"/>
              </a:rPr>
              <a:t>●</a:t>
            </a:r>
            <a:r>
              <a:rPr lang="fi-FI" smtClean="0">
                <a:solidFill>
                  <a:srgbClr val="000000"/>
                </a:solidFill>
                <a:latin typeface="Noto Sans"/>
              </a:rPr>
              <a:t> 1971–2005 </a:t>
            </a:r>
            <a:r>
              <a:rPr lang="fi-FI" b="1" smtClean="0">
                <a:solidFill>
                  <a:srgbClr val="4682B4"/>
                </a:solidFill>
                <a:latin typeface="Noto Sans"/>
              </a:rPr>
              <a:t>(31)</a:t>
            </a:r>
            <a:endParaRPr lang="fi-FI" smtClean="0">
              <a:solidFill>
                <a:srgbClr val="000000"/>
              </a:solidFill>
              <a:latin typeface="Noto Sans"/>
            </a:endParaRPr>
          </a:p>
          <a:p>
            <a:pPr algn="just"/>
            <a:r>
              <a:rPr lang="fi-FI" smtClean="0">
                <a:solidFill>
                  <a:srgbClr val="8B0000"/>
                </a:solidFill>
                <a:latin typeface="Noto Sans"/>
              </a:rPr>
              <a:t>○</a:t>
            </a:r>
            <a:r>
              <a:rPr lang="fi-FI" smtClean="0">
                <a:solidFill>
                  <a:srgbClr val="000000"/>
                </a:solidFill>
                <a:latin typeface="Noto Sans"/>
              </a:rPr>
              <a:t> 1921–1970 </a:t>
            </a:r>
            <a:r>
              <a:rPr lang="fi-FI" b="1" smtClean="0">
                <a:solidFill>
                  <a:srgbClr val="4682B4"/>
                </a:solidFill>
                <a:latin typeface="Noto Sans"/>
              </a:rPr>
              <a:t>(3)</a:t>
            </a:r>
            <a:endParaRPr lang="fi-FI" smtClean="0">
              <a:solidFill>
                <a:srgbClr val="000000"/>
              </a:solidFill>
              <a:latin typeface="Noto Sans"/>
            </a:endParaRPr>
          </a:p>
          <a:p>
            <a:pPr algn="just"/>
            <a:r>
              <a:rPr lang="fi-FI" smtClean="0">
                <a:solidFill>
                  <a:srgbClr val="8B0000"/>
                </a:solidFill>
                <a:latin typeface="Noto Sans"/>
              </a:rPr>
              <a:t>∆</a:t>
            </a:r>
            <a:r>
              <a:rPr lang="fi-FI" smtClean="0">
                <a:solidFill>
                  <a:srgbClr val="000000"/>
                </a:solidFill>
                <a:latin typeface="Noto Sans"/>
              </a:rPr>
              <a:t> kuni 1920 </a:t>
            </a:r>
            <a:r>
              <a:rPr lang="fi-FI" b="1" smtClean="0">
                <a:solidFill>
                  <a:srgbClr val="4682B4"/>
                </a:solidFill>
                <a:latin typeface="Noto Sans"/>
              </a:rPr>
              <a:t>(0)</a:t>
            </a:r>
            <a:endParaRPr lang="fi-FI" b="0" i="0">
              <a:solidFill>
                <a:srgbClr val="000000"/>
              </a:solidFill>
              <a:effectLst/>
              <a:latin typeface="Noto Sans"/>
            </a:endParaRPr>
          </a:p>
        </p:txBody>
      </p:sp>
      <p:sp>
        <p:nvSpPr>
          <p:cNvPr id="5" name="Ristkülik 4"/>
          <p:cNvSpPr/>
          <p:nvPr/>
        </p:nvSpPr>
        <p:spPr>
          <a:xfrm>
            <a:off x="6321973" y="820518"/>
            <a:ext cx="2822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>
                <a:solidFill>
                  <a:srgbClr val="000000"/>
                </a:solidFill>
                <a:latin typeface="Noto Sans"/>
              </a:rPr>
              <a:t>Kaasaegsed</a:t>
            </a:r>
            <a:r>
              <a:rPr lang="et-EE" baseline="30000">
                <a:solidFill>
                  <a:srgbClr val="556B2F"/>
                </a:solidFill>
                <a:latin typeface="Noto Sans"/>
                <a:hlinkClick r:id="rId3"/>
              </a:rPr>
              <a:t>1</a:t>
            </a:r>
            <a:r>
              <a:rPr lang="et-EE">
                <a:solidFill>
                  <a:srgbClr val="000000"/>
                </a:solidFill>
                <a:latin typeface="Noto Sans"/>
              </a:rPr>
              <a:t> leiukohad asuvad </a:t>
            </a:r>
            <a:r>
              <a:rPr lang="et-EE" b="1">
                <a:solidFill>
                  <a:srgbClr val="4682B4"/>
                </a:solidFill>
                <a:latin typeface="Noto Sans"/>
              </a:rPr>
              <a:t>180</a:t>
            </a:r>
            <a:r>
              <a:rPr lang="et-EE">
                <a:solidFill>
                  <a:srgbClr val="000000"/>
                </a:solidFill>
                <a:latin typeface="Noto Sans"/>
              </a:rPr>
              <a:t> ruudus</a:t>
            </a:r>
            <a:endParaRPr lang="et-EE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34" y="3773213"/>
            <a:ext cx="2326865" cy="31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78827" y="260349"/>
            <a:ext cx="79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1800"/>
              <a:t>Raudnõgese leviku uue taimeatlase andmetel </a:t>
            </a:r>
            <a:r>
              <a:rPr lang="et-EE" altLang="et-EE" sz="1800"/>
              <a:t>(</a:t>
            </a:r>
            <a:r>
              <a:rPr lang="et-EE" altLang="et-EE" sz="1800" smtClean="0"/>
              <a:t>kollased ja rohelised </a:t>
            </a:r>
            <a:r>
              <a:rPr lang="et-EE" altLang="et-EE" sz="1800"/>
              <a:t>ruudud)</a:t>
            </a: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438" y="733753"/>
            <a:ext cx="8056180" cy="6042135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7057696" y="2431307"/>
            <a:ext cx="2727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i-FI">
                <a:solidFill>
                  <a:srgbClr val="006400"/>
                </a:solidFill>
                <a:latin typeface="Noto Sans"/>
              </a:rPr>
              <a:t>●</a:t>
            </a:r>
            <a:r>
              <a:rPr lang="fi-FI">
                <a:solidFill>
                  <a:srgbClr val="000000"/>
                </a:solidFill>
                <a:latin typeface="Noto Sans"/>
              </a:rPr>
              <a:t> 1971–2005 </a:t>
            </a:r>
            <a:r>
              <a:rPr lang="fi-FI" b="1">
                <a:solidFill>
                  <a:srgbClr val="4682B4"/>
                </a:solidFill>
                <a:latin typeface="Noto Sans"/>
              </a:rPr>
              <a:t>(174)</a:t>
            </a:r>
            <a:endParaRPr lang="fi-FI">
              <a:solidFill>
                <a:srgbClr val="000000"/>
              </a:solidFill>
              <a:latin typeface="Noto Sans"/>
            </a:endParaRPr>
          </a:p>
          <a:p>
            <a:pPr algn="just"/>
            <a:r>
              <a:rPr lang="fi-FI">
                <a:solidFill>
                  <a:srgbClr val="8B0000"/>
                </a:solidFill>
                <a:latin typeface="Noto Sans"/>
              </a:rPr>
              <a:t>○</a:t>
            </a:r>
            <a:r>
              <a:rPr lang="fi-FI">
                <a:solidFill>
                  <a:srgbClr val="000000"/>
                </a:solidFill>
                <a:latin typeface="Noto Sans"/>
              </a:rPr>
              <a:t> 1921–1970 </a:t>
            </a:r>
            <a:r>
              <a:rPr lang="fi-FI" b="1">
                <a:solidFill>
                  <a:srgbClr val="4682B4"/>
                </a:solidFill>
                <a:latin typeface="Noto Sans"/>
              </a:rPr>
              <a:t>(25)</a:t>
            </a:r>
            <a:endParaRPr lang="fi-FI">
              <a:solidFill>
                <a:srgbClr val="000000"/>
              </a:solidFill>
              <a:latin typeface="Noto Sans"/>
            </a:endParaRPr>
          </a:p>
          <a:p>
            <a:pPr algn="just"/>
            <a:r>
              <a:rPr lang="fi-FI">
                <a:solidFill>
                  <a:srgbClr val="8B0000"/>
                </a:solidFill>
                <a:latin typeface="Noto Sans"/>
              </a:rPr>
              <a:t>∆</a:t>
            </a:r>
            <a:r>
              <a:rPr lang="fi-FI">
                <a:solidFill>
                  <a:srgbClr val="000000"/>
                </a:solidFill>
                <a:latin typeface="Noto Sans"/>
              </a:rPr>
              <a:t> kuni 1920 </a:t>
            </a:r>
            <a:r>
              <a:rPr lang="fi-FI" b="1">
                <a:solidFill>
                  <a:srgbClr val="4682B4"/>
                </a:solidFill>
                <a:latin typeface="Noto Sans"/>
              </a:rPr>
              <a:t>(0)</a:t>
            </a:r>
            <a:endParaRPr lang="fi-FI" b="0" i="0">
              <a:solidFill>
                <a:srgbClr val="000000"/>
              </a:solidFill>
              <a:effectLst/>
              <a:latin typeface="Noto Sans"/>
            </a:endParaRPr>
          </a:p>
        </p:txBody>
      </p:sp>
      <p:sp>
        <p:nvSpPr>
          <p:cNvPr id="4" name="Ristkülik 3"/>
          <p:cNvSpPr/>
          <p:nvPr/>
        </p:nvSpPr>
        <p:spPr>
          <a:xfrm>
            <a:off x="6973613" y="629681"/>
            <a:ext cx="2261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mtClean="0">
                <a:solidFill>
                  <a:srgbClr val="000000"/>
                </a:solidFill>
                <a:latin typeface="Noto Sans"/>
              </a:rPr>
              <a:t>Kaasaegsed</a:t>
            </a:r>
          </a:p>
          <a:p>
            <a:r>
              <a:rPr lang="et-EE" smtClean="0">
                <a:solidFill>
                  <a:srgbClr val="000000"/>
                </a:solidFill>
                <a:latin typeface="Noto Sans"/>
              </a:rPr>
              <a:t>leiukohad </a:t>
            </a:r>
            <a:r>
              <a:rPr lang="et-EE">
                <a:solidFill>
                  <a:srgbClr val="000000"/>
                </a:solidFill>
                <a:latin typeface="Noto Sans"/>
              </a:rPr>
              <a:t>asuvad </a:t>
            </a:r>
            <a:r>
              <a:rPr lang="et-EE" b="1">
                <a:solidFill>
                  <a:srgbClr val="4682B4"/>
                </a:solidFill>
                <a:latin typeface="Noto Sans"/>
              </a:rPr>
              <a:t>93</a:t>
            </a:r>
            <a:r>
              <a:rPr lang="et-EE">
                <a:solidFill>
                  <a:srgbClr val="000000"/>
                </a:solidFill>
                <a:latin typeface="Noto Sans"/>
              </a:rPr>
              <a:t> ruudus.</a:t>
            </a:r>
            <a:endParaRPr lang="et-EE"/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58" y="3878317"/>
            <a:ext cx="2252641" cy="30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 descr="aSisymbrium supinum_läänema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68" y="3547898"/>
            <a:ext cx="4400805" cy="330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5580063" y="333375"/>
            <a:ext cx="28797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t-EE" altLang="et-EE" b="1">
                <a:latin typeface="Calibri" panose="020F0502020204030204" pitchFamily="34" charset="0"/>
              </a:rPr>
              <a:t>Madal unilook (ussikapsas),</a:t>
            </a:r>
          </a:p>
          <a:p>
            <a:r>
              <a:rPr lang="et-EE" altLang="et-EE" b="1" i="1">
                <a:latin typeface="Calibri" panose="020F0502020204030204" pitchFamily="34" charset="0"/>
              </a:rPr>
              <a:t>Sisymbrium supinum</a:t>
            </a:r>
          </a:p>
          <a:p>
            <a:endParaRPr lang="et-EE" altLang="et-EE">
              <a:latin typeface="Calibri" panose="020F0502020204030204" pitchFamily="34" charset="0"/>
            </a:endParaRPr>
          </a:p>
          <a:p>
            <a:r>
              <a:rPr lang="et-EE" altLang="et-EE">
                <a:latin typeface="Calibri" panose="020F0502020204030204" pitchFamily="34" charset="0"/>
              </a:rPr>
              <a:t>Loodusdirektiivi II lisa,</a:t>
            </a:r>
          </a:p>
          <a:p>
            <a:r>
              <a:rPr lang="et-EE" altLang="et-EE">
                <a:latin typeface="Calibri" panose="020F0502020204030204" pitchFamily="34" charset="0"/>
              </a:rPr>
              <a:t>Eestis </a:t>
            </a:r>
            <a:r>
              <a:rPr lang="et-EE" altLang="et-EE" smtClean="0">
                <a:latin typeface="Calibri" panose="020F0502020204030204" pitchFamily="34" charset="0"/>
              </a:rPr>
              <a:t>2. </a:t>
            </a:r>
            <a:r>
              <a:rPr lang="et-EE" altLang="et-EE">
                <a:latin typeface="Calibri" panose="020F0502020204030204" pitchFamily="34" charset="0"/>
              </a:rPr>
              <a:t>kaitsekategooria</a:t>
            </a:r>
          </a:p>
          <a:p>
            <a:endParaRPr lang="et-EE" altLang="et-EE">
              <a:latin typeface="Calibri" panose="020F0502020204030204" pitchFamily="34" charset="0"/>
            </a:endParaRPr>
          </a:p>
          <a:p>
            <a:r>
              <a:rPr lang="et-EE" altLang="et-EE">
                <a:latin typeface="Calibri" panose="020F0502020204030204" pitchFamily="34" charset="0"/>
              </a:rPr>
              <a:t>Kasvab inimesest mõjutatud aladel (karjäärid, teeservad jne), vaid mõni üksik looduslikum kasvukoht</a:t>
            </a: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37" y="3300249"/>
            <a:ext cx="5060731" cy="3795548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4267" cy="354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asisysu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705961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323850" y="260350"/>
            <a:ext cx="6332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t-EE" altLang="et-EE">
                <a:latin typeface="Calibri" panose="020F0502020204030204" pitchFamily="34" charset="0"/>
              </a:rPr>
              <a:t>Madal unilook on Euroopa endeem, mujal maailmas teda ei kasva</a:t>
            </a:r>
          </a:p>
        </p:txBody>
      </p:sp>
    </p:spTree>
    <p:extLst>
      <p:ext uri="{BB962C8B-B14F-4D97-AF65-F5344CB8AC3E}">
        <p14:creationId xmlns:p14="http://schemas.microsoft.com/office/powerpoint/2010/main" val="21598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271" cy="6169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35" y="6295697"/>
            <a:ext cx="742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smtClean="0"/>
              <a:t>Laelatu bioloogiajaamas 1988, juhendaja Kalevi Kulli kutsel</a:t>
            </a:r>
            <a:endParaRPr lang="et-EE" sz="2400"/>
          </a:p>
        </p:txBody>
      </p:sp>
    </p:spTree>
    <p:extLst>
      <p:ext uri="{BB962C8B-B14F-4D97-AF65-F5344CB8AC3E}">
        <p14:creationId xmlns:p14="http://schemas.microsoft.com/office/powerpoint/2010/main" val="155195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59375" cy="3573463"/>
          </a:xfrm>
        </p:spPr>
      </p:pic>
      <p:pic>
        <p:nvPicPr>
          <p:cNvPr id="81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0"/>
            <a:ext cx="3983037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6095069" y="5408777"/>
            <a:ext cx="3141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Kaljo Pork (1930-1981)</a:t>
            </a:r>
          </a:p>
        </p:txBody>
      </p:sp>
      <p:sp>
        <p:nvSpPr>
          <p:cNvPr id="8198" name="TextBox 1"/>
          <p:cNvSpPr txBox="1">
            <a:spLocks noChangeArrowheads="1"/>
          </p:cNvSpPr>
          <p:nvPr/>
        </p:nvSpPr>
        <p:spPr bwMode="auto">
          <a:xfrm>
            <a:off x="20638" y="3660775"/>
            <a:ext cx="16716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Üleval: Kaljo Pork ja õpilane Kalevi Kull</a:t>
            </a: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3541878"/>
            <a:ext cx="3213839" cy="3316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22988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t-EE" altLang="et-EE" sz="2400">
                <a:latin typeface="Times New Roman" panose="02020603050405020304" pitchFamily="18" charset="0"/>
                <a:cs typeface="Times New Roman" panose="02020603050405020304" pitchFamily="18" charset="0"/>
              </a:rPr>
              <a:t>Kalevi Kull</a:t>
            </a:r>
            <a:endParaRPr lang="et-EE" altLang="et-EE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9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0950"/>
            <a:ext cx="9144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107950" y="5373688"/>
            <a:ext cx="871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Kaljo </a:t>
            </a:r>
            <a:r>
              <a:rPr lang="et-EE" altLang="et-EE" sz="2400"/>
              <a:t>Porgi </a:t>
            </a:r>
            <a:r>
              <a:rPr lang="et-EE" altLang="et-EE" sz="2400" smtClean="0"/>
              <a:t>välitöödel </a:t>
            </a:r>
            <a:r>
              <a:rPr lang="et-EE" altLang="et-EE" sz="2400"/>
              <a:t>olid sageli abiks kooli- ja õliõpilased ja oma pere liikmed. Pildil Arno Pilvistu, Toomas, Maia ja </a:t>
            </a:r>
            <a:r>
              <a:rPr lang="et-EE" altLang="et-EE" sz="2400"/>
              <a:t>Kaljo </a:t>
            </a:r>
            <a:r>
              <a:rPr lang="et-EE" altLang="et-EE" sz="2400" smtClean="0"/>
              <a:t>Pork, ilmselt 1977. aastal. </a:t>
            </a:r>
            <a:r>
              <a:rPr lang="et-EE" altLang="et-EE" sz="2400"/>
              <a:t>Foto: Helle Koka (Kivi)</a:t>
            </a:r>
            <a:endParaRPr lang="en-US" altLang="et-EE" sz="2400"/>
          </a:p>
        </p:txBody>
      </p:sp>
    </p:spTree>
    <p:extLst>
      <p:ext uri="{BB962C8B-B14F-4D97-AF65-F5344CB8AC3E}">
        <p14:creationId xmlns:p14="http://schemas.microsoft.com/office/powerpoint/2010/main" val="33289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485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50825" y="115888"/>
            <a:ext cx="4183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Kaljo Porgi väetuskatse Laelatul</a:t>
            </a:r>
            <a:endParaRPr lang="en-US" altLang="et-EE" sz="2400"/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4865688" y="138113"/>
            <a:ext cx="3738562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12 proovilappi mõõtmetega 10 x 30 m. Igalt lapilt 20 pihuproovi, mis sorditakse liikideks, kaalutakse mass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4 varianti, iga 3 </a:t>
            </a:r>
            <a:r>
              <a:rPr lang="et-EE" altLang="et-EE" sz="2400"/>
              <a:t>korduses</a:t>
            </a:r>
            <a:r>
              <a:rPr lang="et-EE" altLang="et-EE" sz="2400" smtClean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2400"/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väetamata (kontroll)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 smtClean="0"/>
              <a:t>PK </a:t>
            </a:r>
            <a:r>
              <a:rPr lang="et-EE" altLang="et-EE" sz="2400"/>
              <a:t>(2,6 g/m2 P ja 5 g/m2 K aastas)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PKN1 - lisaks fosforile ja kaaliumile ka 3,5 g/m2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PKN2 - lisaks fosforile ja kaaliumile 10 g/m2 N</a:t>
            </a:r>
          </a:p>
          <a:p>
            <a:pPr>
              <a:spcBef>
                <a:spcPct val="0"/>
              </a:spcBef>
              <a:buFontTx/>
              <a:buNone/>
            </a:pPr>
            <a:endParaRPr lang="et-EE" altLang="et-EE" sz="2400"/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väetati 1961-1981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t-EE" altLang="et-EE" sz="2400"/>
              <a:t>1984-... uuritakse loodusliku koosluse taastumist</a:t>
            </a:r>
            <a:endParaRPr lang="en-US" altLang="et-EE" sz="2400"/>
          </a:p>
        </p:txBody>
      </p:sp>
    </p:spTree>
    <p:extLst>
      <p:ext uri="{BB962C8B-B14F-4D97-AF65-F5344CB8AC3E}">
        <p14:creationId xmlns:p14="http://schemas.microsoft.com/office/powerpoint/2010/main" val="34371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'i kujundus">
  <a:themeElements>
    <a:clrScheme name="Office'i kujundu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'i kujundus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'i kujundu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745</TotalTime>
  <Words>460</Words>
  <Application>Microsoft Office PowerPoint</Application>
  <PresentationFormat>Ekraaniseanss (4:3)</PresentationFormat>
  <Paragraphs>77</Paragraphs>
  <Slides>24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Noto Sans</vt:lpstr>
      <vt:lpstr>Times New Roman</vt:lpstr>
      <vt:lpstr>Office'i kujundus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Windows User</dc:creator>
  <cp:lastModifiedBy>Windows User</cp:lastModifiedBy>
  <cp:revision>19</cp:revision>
  <dcterms:created xsi:type="dcterms:W3CDTF">2018-03-09T20:15:08Z</dcterms:created>
  <dcterms:modified xsi:type="dcterms:W3CDTF">2018-03-10T08:40:55Z</dcterms:modified>
</cp:coreProperties>
</file>